
<file path=[Content_Types].xml><?xml version="1.0" encoding="utf-8"?>
<Types xmlns="http://schemas.openxmlformats.org/package/2006/content-types">
  <Default Extension="xml" ContentType="application/xml"/>
  <Default Extension="mov" ContentType="video/quicktime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3175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3175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3175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3175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3175" cap="flat">
              <a:noFill/>
              <a:miter lim="400000"/>
            </a:ln>
          </a:bottom>
          <a:insideH>
            <a:ln w="3175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B8B8B8"/>
              </a:solidFill>
              <a:prstDash val="solid"/>
              <a:miter lim="400000"/>
            </a:ln>
          </a:left>
          <a:right>
            <a:ln w="3175" cap="flat">
              <a:solidFill>
                <a:srgbClr val="B8B8B8"/>
              </a:solidFill>
              <a:prstDash val="solid"/>
              <a:miter lim="400000"/>
            </a:ln>
          </a:right>
          <a:top>
            <a:ln w="3175" cap="flat">
              <a:solidFill>
                <a:srgbClr val="B8B8B8"/>
              </a:solidFill>
              <a:prstDash val="solid"/>
              <a:miter lim="400000"/>
            </a:ln>
          </a:top>
          <a:bottom>
            <a:ln w="3175" cap="flat">
              <a:solidFill>
                <a:srgbClr val="B8B8B8"/>
              </a:solidFill>
              <a:prstDash val="solid"/>
              <a:miter lim="400000"/>
            </a:ln>
          </a:bottom>
          <a:insideH>
            <a:ln w="3175" cap="flat">
              <a:solidFill>
                <a:srgbClr val="B8B8B8"/>
              </a:solidFill>
              <a:prstDash val="solid"/>
              <a:miter lim="400000"/>
            </a:ln>
          </a:insideH>
          <a:insideV>
            <a:ln w="3175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3175" cap="flat">
              <a:solidFill>
                <a:srgbClr val="606060"/>
              </a:solidFill>
              <a:prstDash val="solid"/>
              <a:miter lim="400000"/>
            </a:ln>
          </a:left>
          <a:right>
            <a:ln w="3175" cap="flat">
              <a:solidFill>
                <a:srgbClr val="606060"/>
              </a:solidFill>
              <a:prstDash val="solid"/>
              <a:miter lim="400000"/>
            </a:ln>
          </a:right>
          <a:top>
            <a:ln w="3175" cap="flat">
              <a:solidFill>
                <a:srgbClr val="606060"/>
              </a:solidFill>
              <a:prstDash val="solid"/>
              <a:miter lim="400000"/>
            </a:ln>
          </a:top>
          <a:bottom>
            <a:ln w="3175" cap="flat">
              <a:solidFill>
                <a:srgbClr val="606060"/>
              </a:solidFill>
              <a:prstDash val="solid"/>
              <a:miter lim="400000"/>
            </a:ln>
          </a:bottom>
          <a:insideH>
            <a:ln w="3175" cap="flat">
              <a:solidFill>
                <a:srgbClr val="606060"/>
              </a:solidFill>
              <a:prstDash val="solid"/>
              <a:miter lim="400000"/>
            </a:ln>
          </a:insideH>
          <a:insideV>
            <a:ln w="3175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B8B8B8"/>
              </a:solidFill>
              <a:prstDash val="solid"/>
              <a:miter lim="400000"/>
            </a:ln>
          </a:left>
          <a:right>
            <a:ln w="3175" cap="flat">
              <a:solidFill>
                <a:srgbClr val="B8B8B8"/>
              </a:solidFill>
              <a:prstDash val="solid"/>
              <a:miter lim="400000"/>
            </a:ln>
          </a:right>
          <a:top>
            <a:ln w="3175" cap="flat">
              <a:solidFill>
                <a:srgbClr val="606060"/>
              </a:solidFill>
              <a:prstDash val="solid"/>
              <a:miter lim="400000"/>
            </a:ln>
          </a:top>
          <a:bottom>
            <a:ln w="3175" cap="flat">
              <a:solidFill>
                <a:srgbClr val="606060"/>
              </a:solidFill>
              <a:prstDash val="solid"/>
              <a:miter lim="400000"/>
            </a:ln>
          </a:bottom>
          <a:insideH>
            <a:ln w="3175" cap="flat">
              <a:solidFill>
                <a:srgbClr val="B8B8B8"/>
              </a:solidFill>
              <a:prstDash val="solid"/>
              <a:miter lim="400000"/>
            </a:ln>
          </a:insideH>
          <a:insideV>
            <a:ln w="3175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3175" cap="flat">
              <a:solidFill>
                <a:srgbClr val="606060"/>
              </a:solidFill>
              <a:prstDash val="solid"/>
              <a:miter lim="400000"/>
            </a:ln>
          </a:left>
          <a:right>
            <a:ln w="3175" cap="flat">
              <a:solidFill>
                <a:srgbClr val="606060"/>
              </a:solidFill>
              <a:prstDash val="solid"/>
              <a:miter lim="400000"/>
            </a:ln>
          </a:right>
          <a:top>
            <a:ln w="3175" cap="flat">
              <a:solidFill>
                <a:srgbClr val="606060"/>
              </a:solidFill>
              <a:prstDash val="solid"/>
              <a:miter lim="400000"/>
            </a:ln>
          </a:top>
          <a:bottom>
            <a:ln w="3175" cap="flat">
              <a:solidFill>
                <a:srgbClr val="606060"/>
              </a:solidFill>
              <a:prstDash val="solid"/>
              <a:miter lim="400000"/>
            </a:ln>
          </a:bottom>
          <a:insideH>
            <a:ln w="3175" cap="flat">
              <a:solidFill>
                <a:srgbClr val="606060"/>
              </a:solidFill>
              <a:prstDash val="solid"/>
              <a:miter lim="400000"/>
            </a:ln>
          </a:insideH>
          <a:insideV>
            <a:ln w="3175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3175" cap="flat">
              <a:solidFill>
                <a:srgbClr val="5D5D5D"/>
              </a:solidFill>
              <a:prstDash val="solid"/>
              <a:miter lim="400000"/>
            </a:ln>
          </a:left>
          <a:right>
            <a:ln w="3175" cap="flat">
              <a:solidFill>
                <a:srgbClr val="5D5D5D"/>
              </a:solidFill>
              <a:prstDash val="solid"/>
              <a:miter lim="400000"/>
            </a:ln>
          </a:right>
          <a:top>
            <a:ln w="3175" cap="flat">
              <a:solidFill>
                <a:srgbClr val="5D5D5D"/>
              </a:solidFill>
              <a:prstDash val="solid"/>
              <a:miter lim="400000"/>
            </a:ln>
          </a:top>
          <a:bottom>
            <a:ln w="3175" cap="flat">
              <a:solidFill>
                <a:srgbClr val="5D5D5D"/>
              </a:solidFill>
              <a:prstDash val="solid"/>
              <a:miter lim="400000"/>
            </a:ln>
          </a:bottom>
          <a:insideH>
            <a:ln w="3175" cap="flat">
              <a:solidFill>
                <a:srgbClr val="5D5D5D"/>
              </a:solidFill>
              <a:prstDash val="solid"/>
              <a:miter lim="400000"/>
            </a:ln>
          </a:insideH>
          <a:insideV>
            <a:ln w="3175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3175" cap="flat">
              <a:solidFill>
                <a:srgbClr val="5D5D5D"/>
              </a:solidFill>
              <a:prstDash val="solid"/>
              <a:miter lim="400000"/>
            </a:ln>
          </a:left>
          <a:right>
            <a:ln w="3175" cap="flat">
              <a:solidFill>
                <a:srgbClr val="5D5D5D"/>
              </a:solidFill>
              <a:prstDash val="solid"/>
              <a:miter lim="400000"/>
            </a:ln>
          </a:right>
          <a:top>
            <a:ln w="3175" cap="flat">
              <a:solidFill>
                <a:srgbClr val="5D5D5D"/>
              </a:solidFill>
              <a:prstDash val="solid"/>
              <a:miter lim="400000"/>
            </a:ln>
          </a:top>
          <a:bottom>
            <a:ln w="3175" cap="flat">
              <a:solidFill>
                <a:srgbClr val="5D5D5D"/>
              </a:solidFill>
              <a:prstDash val="solid"/>
              <a:miter lim="400000"/>
            </a:ln>
          </a:bottom>
          <a:insideH>
            <a:ln w="3175" cap="flat">
              <a:solidFill>
                <a:srgbClr val="5D5D5D"/>
              </a:solidFill>
              <a:prstDash val="solid"/>
              <a:miter lim="400000"/>
            </a:ln>
          </a:insideH>
          <a:insideV>
            <a:ln w="3175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3175" cap="flat">
              <a:solidFill>
                <a:srgbClr val="5D5D5D"/>
              </a:solidFill>
              <a:prstDash val="solid"/>
              <a:miter lim="400000"/>
            </a:ln>
          </a:left>
          <a:right>
            <a:ln w="3175" cap="flat">
              <a:solidFill>
                <a:srgbClr val="5D5D5D"/>
              </a:solidFill>
              <a:prstDash val="solid"/>
              <a:miter lim="400000"/>
            </a:ln>
          </a:right>
          <a:top>
            <a:ln w="3175" cap="flat">
              <a:solidFill>
                <a:srgbClr val="5D5D5D"/>
              </a:solidFill>
              <a:prstDash val="solid"/>
              <a:miter lim="400000"/>
            </a:ln>
          </a:top>
          <a:bottom>
            <a:ln w="3175" cap="flat">
              <a:solidFill>
                <a:srgbClr val="5D5D5D"/>
              </a:solidFill>
              <a:prstDash val="solid"/>
              <a:miter lim="400000"/>
            </a:ln>
          </a:bottom>
          <a:insideH>
            <a:ln w="3175" cap="flat">
              <a:solidFill>
                <a:srgbClr val="5D5D5D"/>
              </a:solidFill>
              <a:prstDash val="solid"/>
              <a:miter lim="400000"/>
            </a:ln>
          </a:insideH>
          <a:insideV>
            <a:ln w="3175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FFFFFF"/>
              </a:solidFill>
              <a:prstDash val="solid"/>
              <a:miter lim="400000"/>
            </a:ln>
          </a:left>
          <a:right>
            <a:ln w="3175" cap="flat">
              <a:solidFill>
                <a:srgbClr val="FFFFFF"/>
              </a:solidFill>
              <a:prstDash val="solid"/>
              <a:miter lim="400000"/>
            </a:ln>
          </a:right>
          <a:top>
            <a:ln w="3175" cap="flat">
              <a:solidFill>
                <a:srgbClr val="FFFFFF"/>
              </a:solidFill>
              <a:prstDash val="solid"/>
              <a:miter lim="400000"/>
            </a:ln>
          </a:top>
          <a:bottom>
            <a:ln w="3175" cap="flat">
              <a:solidFill>
                <a:srgbClr val="FFFFFF"/>
              </a:solidFill>
              <a:prstDash val="solid"/>
              <a:miter lim="400000"/>
            </a:ln>
          </a:bottom>
          <a:insideH>
            <a:ln w="3175" cap="flat">
              <a:solidFill>
                <a:srgbClr val="FFFFFF"/>
              </a:solidFill>
              <a:prstDash val="solid"/>
              <a:miter lim="400000"/>
            </a:ln>
          </a:insideH>
          <a:insideV>
            <a:ln w="3175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3175" cap="flat">
              <a:solidFill>
                <a:srgbClr val="FFFFFF"/>
              </a:solidFill>
              <a:prstDash val="solid"/>
              <a:miter lim="400000"/>
            </a:ln>
          </a:left>
          <a:right>
            <a:ln w="3175" cap="flat">
              <a:solidFill>
                <a:srgbClr val="FFFFFF"/>
              </a:solidFill>
              <a:prstDash val="solid"/>
              <a:miter lim="400000"/>
            </a:ln>
          </a:right>
          <a:top>
            <a:ln w="3175" cap="flat">
              <a:solidFill>
                <a:srgbClr val="FFFFFF"/>
              </a:solidFill>
              <a:prstDash val="solid"/>
              <a:miter lim="400000"/>
            </a:ln>
          </a:top>
          <a:bottom>
            <a:ln w="3175" cap="flat">
              <a:solidFill>
                <a:srgbClr val="FFFFFF"/>
              </a:solidFill>
              <a:prstDash val="solid"/>
              <a:miter lim="400000"/>
            </a:ln>
          </a:bottom>
          <a:insideH>
            <a:ln w="3175" cap="flat">
              <a:solidFill>
                <a:srgbClr val="FFFFFF"/>
              </a:solidFill>
              <a:prstDash val="solid"/>
              <a:miter lim="400000"/>
            </a:ln>
          </a:insideH>
          <a:insideV>
            <a:ln w="3175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3175" cap="flat">
              <a:solidFill>
                <a:srgbClr val="FFFFFF"/>
              </a:solidFill>
              <a:prstDash val="solid"/>
              <a:miter lim="400000"/>
            </a:ln>
          </a:left>
          <a:right>
            <a:ln w="3175" cap="flat">
              <a:solidFill>
                <a:srgbClr val="FFFFFF"/>
              </a:solidFill>
              <a:prstDash val="solid"/>
              <a:miter lim="400000"/>
            </a:ln>
          </a:right>
          <a:top>
            <a:ln w="3175" cap="flat">
              <a:solidFill>
                <a:srgbClr val="FFFFFF"/>
              </a:solidFill>
              <a:prstDash val="solid"/>
              <a:miter lim="400000"/>
            </a:ln>
          </a:top>
          <a:bottom>
            <a:ln w="3175" cap="flat">
              <a:solidFill>
                <a:srgbClr val="FFFFFF"/>
              </a:solidFill>
              <a:prstDash val="solid"/>
              <a:miter lim="400000"/>
            </a:ln>
          </a:bottom>
          <a:insideH>
            <a:ln w="3175" cap="flat">
              <a:solidFill>
                <a:srgbClr val="FFFFFF"/>
              </a:solidFill>
              <a:prstDash val="solid"/>
              <a:miter lim="400000"/>
            </a:ln>
          </a:insideH>
          <a:insideV>
            <a:ln w="3175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3175" cap="flat">
              <a:solidFill>
                <a:srgbClr val="FFFFFF"/>
              </a:solidFill>
              <a:prstDash val="solid"/>
              <a:miter lim="400000"/>
            </a:ln>
          </a:left>
          <a:right>
            <a:ln w="3175" cap="flat">
              <a:solidFill>
                <a:srgbClr val="FFFFFF"/>
              </a:solidFill>
              <a:prstDash val="solid"/>
              <a:miter lim="400000"/>
            </a:ln>
          </a:right>
          <a:top>
            <a:ln w="3175" cap="flat">
              <a:solidFill>
                <a:srgbClr val="FFFFFF"/>
              </a:solidFill>
              <a:prstDash val="solid"/>
              <a:miter lim="400000"/>
            </a:ln>
          </a:top>
          <a:bottom>
            <a:ln w="3175" cap="flat">
              <a:solidFill>
                <a:srgbClr val="FFFFFF"/>
              </a:solidFill>
              <a:prstDash val="solid"/>
              <a:miter lim="400000"/>
            </a:ln>
          </a:bottom>
          <a:insideH>
            <a:ln w="3175" cap="flat">
              <a:solidFill>
                <a:srgbClr val="FFFFFF"/>
              </a:solidFill>
              <a:prstDash val="solid"/>
              <a:miter lim="400000"/>
            </a:ln>
          </a:insideH>
          <a:insideV>
            <a:ln w="3175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30"/>
  </p:normalViewPr>
  <p:slideViewPr>
    <p:cSldViewPr snapToGrid="0" snapToObjects="1">
      <p:cViewPr varScale="1">
        <p:scale>
          <a:sx n="64" d="100"/>
          <a:sy n="64" d="100"/>
        </p:scale>
        <p:origin x="48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>
            <a:spLocks noGrp="1"/>
          </p:cNvSpPr>
          <p:nvPr>
            <p:ph type="pic" sz="quarter" idx="13"/>
          </p:nvPr>
        </p:nvSpPr>
        <p:spPr>
          <a:xfrm>
            <a:off x="4152391" y="2840735"/>
            <a:ext cx="4693922" cy="284073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1" name="Title Text"/>
          <p:cNvSpPr txBox="1">
            <a:spLocks noGrp="1"/>
          </p:cNvSpPr>
          <p:nvPr>
            <p:ph type="title"/>
          </p:nvPr>
        </p:nvSpPr>
        <p:spPr>
          <a:xfrm>
            <a:off x="3990847" y="5760720"/>
            <a:ext cx="5023106" cy="68275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3990847" y="6467856"/>
            <a:ext cx="5023106" cy="542545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69761" y="6973823"/>
            <a:ext cx="259182" cy="26466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Text"/>
          <p:cNvSpPr txBox="1">
            <a:spLocks noGrp="1"/>
          </p:cNvSpPr>
          <p:nvPr>
            <p:ph type="title"/>
          </p:nvPr>
        </p:nvSpPr>
        <p:spPr>
          <a:xfrm>
            <a:off x="3990847" y="4084320"/>
            <a:ext cx="5023106" cy="1584961"/>
          </a:xfrm>
          <a:prstGeom prst="rect">
            <a:avLst/>
          </a:prstGeom>
        </p:spPr>
        <p:txBody>
          <a:bodyPr anchor="ctr"/>
          <a:lstStyle/>
          <a:p>
            <a:r>
              <a:t>Title Text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>
            <a:spLocks noGrp="1"/>
          </p:cNvSpPr>
          <p:nvPr>
            <p:ph type="pic" sz="quarter" idx="13"/>
          </p:nvPr>
        </p:nvSpPr>
        <p:spPr>
          <a:xfrm>
            <a:off x="6606031" y="2840735"/>
            <a:ext cx="2560322" cy="395021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9" name="Title Text"/>
          <p:cNvSpPr txBox="1">
            <a:spLocks noGrp="1"/>
          </p:cNvSpPr>
          <p:nvPr>
            <p:ph type="title"/>
          </p:nvPr>
        </p:nvSpPr>
        <p:spPr>
          <a:xfrm>
            <a:off x="3838447" y="2840735"/>
            <a:ext cx="2560321" cy="1914146"/>
          </a:xfrm>
          <a:prstGeom prst="rect">
            <a:avLst/>
          </a:prstGeom>
        </p:spPr>
        <p:txBody>
          <a:bodyPr/>
          <a:lstStyle>
            <a:lvl1pPr>
              <a:defRPr sz="5600"/>
            </a:lvl1pPr>
          </a:lstStyle>
          <a:p>
            <a:r>
              <a:t>Title Text</a:t>
            </a:r>
          </a:p>
        </p:txBody>
      </p:sp>
      <p:sp>
        <p:nvSpPr>
          <p:cNvPr id="4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3838447" y="4821935"/>
            <a:ext cx="2560321" cy="1969010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>
            <a:spLocks noGrp="1"/>
          </p:cNvSpPr>
          <p:nvPr>
            <p:ph type="title"/>
          </p:nvPr>
        </p:nvSpPr>
        <p:spPr>
          <a:xfrm>
            <a:off x="3838447" y="2749295"/>
            <a:ext cx="5327906" cy="1036321"/>
          </a:xfrm>
          <a:prstGeom prst="rect">
            <a:avLst/>
          </a:prstGeom>
        </p:spPr>
        <p:txBody>
          <a:bodyPr anchor="ctr"/>
          <a:lstStyle/>
          <a:p>
            <a:r>
              <a:t>Title Text</a:t>
            </a:r>
          </a:p>
        </p:txBody>
      </p:sp>
      <p:sp>
        <p:nvSpPr>
          <p:cNvPr id="4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xfrm>
            <a:off x="3838447" y="2749295"/>
            <a:ext cx="5327906" cy="1036321"/>
          </a:xfrm>
          <a:prstGeom prst="rect">
            <a:avLst/>
          </a:prstGeom>
        </p:spPr>
        <p:txBody>
          <a:bodyPr anchor="ctr"/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3838447" y="3785615"/>
            <a:ext cx="5327906" cy="3017522"/>
          </a:xfrm>
          <a:prstGeom prst="rect">
            <a:avLst/>
          </a:prstGeom>
        </p:spPr>
        <p:txBody>
          <a:bodyPr anchor="ctr"/>
          <a:lstStyle>
            <a:lvl1pPr marL="395111" indent="-395111" algn="l">
              <a:spcBef>
                <a:spcPts val="4200"/>
              </a:spcBef>
              <a:buSzPct val="75000"/>
              <a:buChar char="•"/>
              <a:defRPr sz="3200"/>
            </a:lvl1pPr>
            <a:lvl2pPr marL="839611" indent="-395111" algn="l">
              <a:spcBef>
                <a:spcPts val="4200"/>
              </a:spcBef>
              <a:buSzPct val="75000"/>
              <a:buChar char="•"/>
              <a:defRPr sz="3200"/>
            </a:lvl2pPr>
            <a:lvl3pPr marL="1284111" indent="-395111" algn="l">
              <a:spcBef>
                <a:spcPts val="4200"/>
              </a:spcBef>
              <a:buSzPct val="75000"/>
              <a:buChar char="•"/>
              <a:defRPr sz="3200"/>
            </a:lvl3pPr>
            <a:lvl4pPr marL="1728611" indent="-395111" algn="l">
              <a:spcBef>
                <a:spcPts val="4200"/>
              </a:spcBef>
              <a:buSzPct val="75000"/>
              <a:buChar char="•"/>
              <a:defRPr sz="3200"/>
            </a:lvl4pPr>
            <a:lvl5pPr marL="2173111" indent="-395111" algn="l">
              <a:spcBef>
                <a:spcPts val="4200"/>
              </a:spcBef>
              <a:buSzPct val="75000"/>
              <a:buChar char="•"/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>
            <a:spLocks noGrp="1"/>
          </p:cNvSpPr>
          <p:nvPr>
            <p:ph type="pic" sz="quarter" idx="13"/>
          </p:nvPr>
        </p:nvSpPr>
        <p:spPr>
          <a:xfrm>
            <a:off x="6606031" y="3785615"/>
            <a:ext cx="2560322" cy="301752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6" name="Title Text"/>
          <p:cNvSpPr txBox="1">
            <a:spLocks noGrp="1"/>
          </p:cNvSpPr>
          <p:nvPr>
            <p:ph type="title"/>
          </p:nvPr>
        </p:nvSpPr>
        <p:spPr>
          <a:xfrm>
            <a:off x="3838447" y="2749295"/>
            <a:ext cx="5327906" cy="1036321"/>
          </a:xfrm>
          <a:prstGeom prst="rect">
            <a:avLst/>
          </a:prstGeom>
        </p:spPr>
        <p:txBody>
          <a:bodyPr anchor="ctr"/>
          <a:lstStyle/>
          <a:p>
            <a:r>
              <a:t>Title Text</a:t>
            </a:r>
          </a:p>
        </p:txBody>
      </p:sp>
      <p:sp>
        <p:nvSpPr>
          <p:cNvPr id="67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3838447" y="3785615"/>
            <a:ext cx="2560321" cy="3017522"/>
          </a:xfrm>
          <a:prstGeom prst="rect">
            <a:avLst/>
          </a:prstGeom>
        </p:spPr>
        <p:txBody>
          <a:bodyPr anchor="ctr"/>
          <a:lstStyle>
            <a:lvl1pPr marL="293914" indent="-293914" algn="l">
              <a:spcBef>
                <a:spcPts val="3200"/>
              </a:spcBef>
              <a:buSzPct val="75000"/>
              <a:buChar char="•"/>
              <a:defRPr sz="2400"/>
            </a:lvl1pPr>
            <a:lvl2pPr marL="636814" indent="-293914" algn="l">
              <a:spcBef>
                <a:spcPts val="3200"/>
              </a:spcBef>
              <a:buSzPct val="75000"/>
              <a:buChar char="•"/>
              <a:defRPr sz="2400"/>
            </a:lvl2pPr>
            <a:lvl3pPr marL="979714" indent="-293914" algn="l">
              <a:spcBef>
                <a:spcPts val="3200"/>
              </a:spcBef>
              <a:buSzPct val="75000"/>
              <a:buChar char="•"/>
              <a:defRPr sz="2400"/>
            </a:lvl3pPr>
            <a:lvl4pPr marL="1322614" indent="-293914" algn="l">
              <a:spcBef>
                <a:spcPts val="3200"/>
              </a:spcBef>
              <a:buSzPct val="75000"/>
              <a:buChar char="•"/>
              <a:defRPr sz="2400"/>
            </a:lvl4pPr>
            <a:lvl5pPr marL="1665514" indent="-293914" algn="l">
              <a:spcBef>
                <a:spcPts val="3200"/>
              </a:spcBef>
              <a:buSzPct val="75000"/>
              <a:buChar char="•"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3838447" y="3145535"/>
            <a:ext cx="5327906" cy="3462530"/>
          </a:xfrm>
          <a:prstGeom prst="rect">
            <a:avLst/>
          </a:prstGeom>
        </p:spPr>
        <p:txBody>
          <a:bodyPr anchor="ctr"/>
          <a:lstStyle>
            <a:lvl1pPr marL="395111" indent="-395111" algn="l">
              <a:spcBef>
                <a:spcPts val="4200"/>
              </a:spcBef>
              <a:buSzPct val="75000"/>
              <a:buChar char="•"/>
              <a:defRPr sz="3200"/>
            </a:lvl1pPr>
            <a:lvl2pPr marL="839611" indent="-395111" algn="l">
              <a:spcBef>
                <a:spcPts val="4200"/>
              </a:spcBef>
              <a:buSzPct val="75000"/>
              <a:buChar char="•"/>
              <a:defRPr sz="3200"/>
            </a:lvl2pPr>
            <a:lvl3pPr marL="1284111" indent="-395111" algn="l">
              <a:spcBef>
                <a:spcPts val="4200"/>
              </a:spcBef>
              <a:buSzPct val="75000"/>
              <a:buChar char="•"/>
              <a:defRPr sz="3200"/>
            </a:lvl3pPr>
            <a:lvl4pPr marL="1728611" indent="-395111" algn="l">
              <a:spcBef>
                <a:spcPts val="4200"/>
              </a:spcBef>
              <a:buSzPct val="75000"/>
              <a:buChar char="•"/>
              <a:defRPr sz="3200"/>
            </a:lvl4pPr>
            <a:lvl5pPr marL="2173111" indent="-395111" algn="l">
              <a:spcBef>
                <a:spcPts val="4200"/>
              </a:spcBef>
              <a:buSzPct val="75000"/>
              <a:buChar char="•"/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>
            <a:spLocks noGrp="1"/>
          </p:cNvSpPr>
          <p:nvPr>
            <p:ph type="pic" sz="quarter" idx="13"/>
          </p:nvPr>
        </p:nvSpPr>
        <p:spPr>
          <a:xfrm>
            <a:off x="6606031" y="4980431"/>
            <a:ext cx="2560321" cy="181051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84" name="Image"/>
          <p:cNvSpPr>
            <a:spLocks noGrp="1"/>
          </p:cNvSpPr>
          <p:nvPr>
            <p:ph type="pic" sz="quarter" idx="14"/>
          </p:nvPr>
        </p:nvSpPr>
        <p:spPr>
          <a:xfrm>
            <a:off x="6609016" y="2962655"/>
            <a:ext cx="2560321" cy="181051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85" name="Image"/>
          <p:cNvSpPr>
            <a:spLocks noGrp="1"/>
          </p:cNvSpPr>
          <p:nvPr>
            <p:ph type="pic" sz="quarter" idx="15"/>
          </p:nvPr>
        </p:nvSpPr>
        <p:spPr>
          <a:xfrm>
            <a:off x="3838447" y="2962655"/>
            <a:ext cx="2560321" cy="382829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8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>
            <a:spLocks noGrp="1"/>
          </p:cNvSpPr>
          <p:nvPr>
            <p:ph type="body" sz="quarter" idx="13"/>
          </p:nvPr>
        </p:nvSpPr>
        <p:spPr>
          <a:xfrm>
            <a:off x="3990847" y="5590032"/>
            <a:ext cx="5023106" cy="353569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 sz="20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–Johnny Appleseed</a:t>
            </a:r>
          </a:p>
        </p:txBody>
      </p:sp>
      <p:sp>
        <p:nvSpPr>
          <p:cNvPr id="94" name="“Type a quote here.”"/>
          <p:cNvSpPr txBox="1">
            <a:spLocks noGrp="1"/>
          </p:cNvSpPr>
          <p:nvPr>
            <p:ph type="body" sz="quarter" idx="14"/>
          </p:nvPr>
        </p:nvSpPr>
        <p:spPr>
          <a:xfrm>
            <a:off x="3990847" y="4464049"/>
            <a:ext cx="5023106" cy="569469"/>
          </a:xfrm>
          <a:prstGeom prst="rect">
            <a:avLst/>
          </a:prstGeom>
        </p:spPr>
        <p:txBody>
          <a:bodyPr anchor="ctr">
            <a:spAutoFit/>
          </a:bodyPr>
          <a:lstStyle>
            <a:lvl1pPr>
              <a:defRPr sz="3400"/>
            </a:lvl1pPr>
          </a:lstStyle>
          <a:p>
            <a:r>
              <a:t>“Type a quote here.” </a:t>
            </a:r>
          </a:p>
        </p:txBody>
      </p:sp>
      <p:sp>
        <p:nvSpPr>
          <p:cNvPr id="9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>
            <a:spLocks noGrp="1"/>
          </p:cNvSpPr>
          <p:nvPr>
            <p:ph type="pic" sz="half" idx="13"/>
          </p:nvPr>
        </p:nvSpPr>
        <p:spPr>
          <a:xfrm>
            <a:off x="3381247" y="2535935"/>
            <a:ext cx="6242306" cy="468173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3990847" y="3322319"/>
            <a:ext cx="5023106" cy="1584962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4384" tIns="24384" rIns="24384" bIns="24384" anchor="b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3990847" y="4949952"/>
            <a:ext cx="5023106" cy="542545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4384" tIns="24384" rIns="24384" bIns="24384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69761" y="6976872"/>
            <a:ext cx="259182" cy="264669"/>
          </a:xfrm>
          <a:prstGeom prst="rect">
            <a:avLst/>
          </a:prstGeom>
          <a:ln w="3175">
            <a:miter lim="400000"/>
          </a:ln>
        </p:spPr>
        <p:txBody>
          <a:bodyPr wrap="none" lIns="24384" tIns="24384" rIns="24384" bIns="24384">
            <a:spAutoFit/>
          </a:bodyPr>
          <a:lstStyle>
            <a:lvl1pPr>
              <a:defRPr sz="14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9pPr>
    </p:titleStyle>
    <p:body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media" Target="../media/media2.mov"/><Relationship Id="rId4" Type="http://schemas.openxmlformats.org/officeDocument/2006/relationships/video" Target="../media/media2.mov"/><Relationship Id="rId5" Type="http://schemas.openxmlformats.org/officeDocument/2006/relationships/slideLayout" Target="../slideLayouts/slideLayout12.xml"/><Relationship Id="rId6" Type="http://schemas.openxmlformats.org/officeDocument/2006/relationships/image" Target="../media/image2.png"/><Relationship Id="rId7" Type="http://schemas.openxmlformats.org/officeDocument/2006/relationships/image" Target="../media/image3.png"/><Relationship Id="rId8" Type="http://schemas.openxmlformats.org/officeDocument/2006/relationships/image" Target="../media/image4.png"/><Relationship Id="rId9" Type="http://schemas.openxmlformats.org/officeDocument/2006/relationships/image" Target="../media/image5.png"/><Relationship Id="rId10" Type="http://schemas.openxmlformats.org/officeDocument/2006/relationships/image" Target="../media/image6.png"/><Relationship Id="rId1" Type="http://schemas.microsoft.com/office/2007/relationships/media" Target="../media/media1.mov"/><Relationship Id="rId2" Type="http://schemas.openxmlformats.org/officeDocument/2006/relationships/video" Target="../media/media1.mov"/></Relationships>
</file>

<file path=ppt/slides/_rels/slide3.xml.rels><?xml version="1.0" encoding="UTF-8" standalone="yes"?>
<Relationships xmlns="http://schemas.openxmlformats.org/package/2006/relationships"><Relationship Id="rId11" Type="http://schemas.openxmlformats.org/officeDocument/2006/relationships/image" Target="../media/image8.png"/><Relationship Id="rId12" Type="http://schemas.openxmlformats.org/officeDocument/2006/relationships/image" Target="../media/image9.png"/><Relationship Id="rId13" Type="http://schemas.openxmlformats.org/officeDocument/2006/relationships/image" Target="../media/image10.png"/><Relationship Id="rId1" Type="http://schemas.microsoft.com/office/2007/relationships/media" Target="../media/media3.mov"/><Relationship Id="rId2" Type="http://schemas.openxmlformats.org/officeDocument/2006/relationships/video" Target="../media/media3.mov"/><Relationship Id="rId3" Type="http://schemas.microsoft.com/office/2007/relationships/media" Target="../media/media4.mov"/><Relationship Id="rId4" Type="http://schemas.openxmlformats.org/officeDocument/2006/relationships/video" Target="../media/media4.mov"/><Relationship Id="rId5" Type="http://schemas.microsoft.com/office/2007/relationships/media" Target="../media/media5.mov"/><Relationship Id="rId6" Type="http://schemas.openxmlformats.org/officeDocument/2006/relationships/video" Target="../media/media5.mov"/><Relationship Id="rId7" Type="http://schemas.microsoft.com/office/2007/relationships/media" Target="../media/media6.mov"/><Relationship Id="rId8" Type="http://schemas.openxmlformats.org/officeDocument/2006/relationships/video" Target="../media/media6.mov"/><Relationship Id="rId9" Type="http://schemas.openxmlformats.org/officeDocument/2006/relationships/slideLayout" Target="../slideLayouts/slideLayout12.xml"/><Relationship Id="rId10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media" Target="../media/media7.mov"/><Relationship Id="rId4" Type="http://schemas.openxmlformats.org/officeDocument/2006/relationships/video" Target="../media/media7.mov"/><Relationship Id="rId5" Type="http://schemas.openxmlformats.org/officeDocument/2006/relationships/slideLayout" Target="../slideLayouts/slideLayout12.xml"/><Relationship Id="rId6" Type="http://schemas.openxmlformats.org/officeDocument/2006/relationships/image" Target="../media/image9.png"/><Relationship Id="rId7" Type="http://schemas.openxmlformats.org/officeDocument/2006/relationships/image" Target="../media/image11.png"/><Relationship Id="rId8" Type="http://schemas.openxmlformats.org/officeDocument/2006/relationships/hyperlink" Target="https://physics.stackexchange.com/questions/104008/maxwells-equations-of-electromagnetism-in-21-spacetime-dimensions" TargetMode="External"/><Relationship Id="rId9" Type="http://schemas.openxmlformats.org/officeDocument/2006/relationships/hyperlink" Target="https://physics.stackexchange.com/questions/32685/can-light-exist-in-21-or-11-spacetime-dimensions" TargetMode="External"/><Relationship Id="rId1" Type="http://schemas.microsoft.com/office/2007/relationships/media" Target="../media/media5.mov"/><Relationship Id="rId2" Type="http://schemas.openxmlformats.org/officeDocument/2006/relationships/video" Target="../media/media5.mov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media" Target="../media/media4.mov"/><Relationship Id="rId4" Type="http://schemas.openxmlformats.org/officeDocument/2006/relationships/video" Target="../media/media4.mov"/><Relationship Id="rId5" Type="http://schemas.openxmlformats.org/officeDocument/2006/relationships/slideLayout" Target="../slideLayouts/slideLayout12.xml"/><Relationship Id="rId6" Type="http://schemas.openxmlformats.org/officeDocument/2006/relationships/image" Target="../media/image12.png"/><Relationship Id="rId7" Type="http://schemas.openxmlformats.org/officeDocument/2006/relationships/image" Target="../media/image8.png"/><Relationship Id="rId1" Type="http://schemas.microsoft.com/office/2007/relationships/media" Target="../media/media8.mov"/><Relationship Id="rId2" Type="http://schemas.openxmlformats.org/officeDocument/2006/relationships/video" Target="../media/media8.mov"/></Relationships>
</file>

<file path=ppt/slides/_rels/slide6.xml.rels><?xml version="1.0" encoding="UTF-8" standalone="yes"?>
<Relationships xmlns="http://schemas.openxmlformats.org/package/2006/relationships"><Relationship Id="rId11" Type="http://schemas.openxmlformats.org/officeDocument/2006/relationships/hyperlink" Target="https://blog.richmond.edu/physicsbunn/2013/02/21/fun-with-electrostatics/" TargetMode="External"/><Relationship Id="rId12" Type="http://schemas.openxmlformats.org/officeDocument/2006/relationships/hyperlink" Target="https://blog.richmond.edu/physicsbunn/2013/03/01/the-charged-conducting-disk-again/" TargetMode="External"/><Relationship Id="rId13" Type="http://schemas.openxmlformats.org/officeDocument/2006/relationships/hyperlink" Target="http://www.physics.umd.edu/grt/taj/411b/AJP000155.pdf" TargetMode="External"/><Relationship Id="rId1" Type="http://schemas.microsoft.com/office/2007/relationships/media" Target="../media/media4.mov"/><Relationship Id="rId2" Type="http://schemas.openxmlformats.org/officeDocument/2006/relationships/video" Target="../media/media4.mov"/><Relationship Id="rId3" Type="http://schemas.microsoft.com/office/2007/relationships/media" Target="../media/media5.mov"/><Relationship Id="rId4" Type="http://schemas.openxmlformats.org/officeDocument/2006/relationships/video" Target="../media/media5.mov"/><Relationship Id="rId5" Type="http://schemas.microsoft.com/office/2007/relationships/media" Target="../media/media6.mov"/><Relationship Id="rId6" Type="http://schemas.openxmlformats.org/officeDocument/2006/relationships/video" Target="../media/media6.mov"/><Relationship Id="rId7" Type="http://schemas.openxmlformats.org/officeDocument/2006/relationships/slideLayout" Target="../slideLayouts/slideLayout12.xml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We learn from textbooks that all free charges in a conductor flow to the outer surface to reach an equilibrium configuration. There are also nice experimental demonstrations, e.g., the Faraday cage."/>
          <p:cNvSpPr txBox="1"/>
          <p:nvPr/>
        </p:nvSpPr>
        <p:spPr>
          <a:xfrm>
            <a:off x="959021" y="1709276"/>
            <a:ext cx="11086759" cy="1105598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4384" tIns="24384" rIns="24384" bIns="24384" anchor="ctr">
            <a:spAutoFit/>
          </a:bodyPr>
          <a:lstStyle>
            <a:lvl1pPr algn="l">
              <a:defRPr sz="2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We learn from textbooks that all free charges in a conductor flow to the outer surface to reach an equilibrium configuration. There are also nice experimental demonstrations, e.g., the Faraday cage.</a:t>
            </a:r>
          </a:p>
        </p:txBody>
      </p:sp>
      <p:sp>
        <p:nvSpPr>
          <p:cNvPr id="120" name="But how do the charges all end up on the surface? Mutual repulsion? But could they have not distributed throughout the entire volume, maximizing the distance between one another?…"/>
          <p:cNvSpPr txBox="1"/>
          <p:nvPr/>
        </p:nvSpPr>
        <p:spPr>
          <a:xfrm>
            <a:off x="969565" y="3321838"/>
            <a:ext cx="10723430" cy="2172398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4384" tIns="24384" rIns="24384" bIns="24384" anchor="ctr">
            <a:spAutoFit/>
          </a:bodyPr>
          <a:lstStyle/>
          <a:p>
            <a:pPr algn="l"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t>But how do the charges all end up on the surface? Mutual repulsion? But could they have not distributed throughout the entire volume, maximizing the distance between one another?</a:t>
            </a:r>
          </a:p>
          <a:p>
            <a:pPr algn="l">
              <a:defRPr sz="2400">
                <a:latin typeface="Arial"/>
                <a:ea typeface="Arial"/>
                <a:cs typeface="Arial"/>
                <a:sym typeface="Arial"/>
              </a:defRPr>
            </a:pPr>
            <a:endParaRPr/>
          </a:p>
          <a:p>
            <a:pPr algn="l"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t>You might argue that the surface distribution actually has a lower energy. But how do they always reach that low-energy configuration? Or do they?</a:t>
            </a:r>
          </a:p>
        </p:txBody>
      </p:sp>
      <p:sp>
        <p:nvSpPr>
          <p:cNvPr id="121" name="(How) Do free charges end up on the surface?"/>
          <p:cNvSpPr txBox="1"/>
          <p:nvPr/>
        </p:nvSpPr>
        <p:spPr>
          <a:xfrm>
            <a:off x="1053066" y="464086"/>
            <a:ext cx="10070532" cy="594869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4384" tIns="24384" rIns="24384" bIns="24384" anchor="ctr">
            <a:spAutoFit/>
          </a:bodyPr>
          <a:lstStyle>
            <a:lvl1pPr>
              <a:defRPr sz="36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(How) Do free charges end up on the surface?</a:t>
            </a:r>
          </a:p>
        </p:txBody>
      </p:sp>
      <p:sp>
        <p:nvSpPr>
          <p:cNvPr id="122" name="Here we simulate their dynamics (with hard-wall boundary conditions) to see what actually happens! As we’ll see, there are two important factors:…"/>
          <p:cNvSpPr txBox="1"/>
          <p:nvPr/>
        </p:nvSpPr>
        <p:spPr>
          <a:xfrm>
            <a:off x="969565" y="5552006"/>
            <a:ext cx="10723430" cy="3594798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4384" tIns="24384" rIns="24384" bIns="24384" anchor="ctr">
            <a:spAutoFit/>
          </a:bodyPr>
          <a:lstStyle/>
          <a:p>
            <a:pPr algn="l">
              <a:defRPr sz="2400">
                <a:latin typeface="Arial"/>
                <a:ea typeface="Arial"/>
                <a:cs typeface="Arial"/>
                <a:sym typeface="Arial"/>
              </a:defRPr>
            </a:pPr>
            <a:endParaRPr/>
          </a:p>
          <a:p>
            <a:pPr algn="l"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t>Here we simulate their dynamics (with hard-wall boundary conditions) to see what actually happens! As we’ll see, there are two important factors:</a:t>
            </a:r>
          </a:p>
          <a:p>
            <a:pPr algn="l">
              <a:defRPr sz="2400">
                <a:latin typeface="Arial"/>
                <a:ea typeface="Arial"/>
                <a:cs typeface="Arial"/>
                <a:sym typeface="Arial"/>
              </a:defRPr>
            </a:pPr>
            <a:endParaRPr/>
          </a:p>
          <a:p>
            <a:pPr marL="1058333" lvl="1" indent="-423333" algn="l">
              <a:buSzPct val="100000"/>
              <a:buAutoNum type="arabicPeriod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t>There must be a </a:t>
            </a:r>
            <a:r>
              <a:rPr b="1">
                <a:solidFill>
                  <a:schemeClr val="accent5"/>
                </a:solidFill>
              </a:rPr>
              <a:t>mechanism to lose energy</a:t>
            </a:r>
            <a:r>
              <a:t>. Otherwise the charges don’t reach any equilibrium configuration. In conductors, electrons lose energy in collisions with atoms.</a:t>
            </a:r>
          </a:p>
          <a:p>
            <a:pPr algn="l">
              <a:defRPr sz="2400">
                <a:latin typeface="Arial"/>
                <a:ea typeface="Arial"/>
                <a:cs typeface="Arial"/>
                <a:sym typeface="Arial"/>
              </a:defRPr>
            </a:pPr>
            <a:endParaRPr/>
          </a:p>
          <a:p>
            <a:pPr marL="1058333" lvl="1" indent="-423333" algn="l">
              <a:buSzPct val="100000"/>
              <a:buAutoNum type="arabicPeriod" startAt="2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b="1">
                <a:solidFill>
                  <a:schemeClr val="accent5"/>
                </a:solidFill>
              </a:rPr>
              <a:t>Gauss’ law</a:t>
            </a:r>
            <a:r>
              <a:t>, which sets how fast the electric field of a point charge falls off with distance.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3D — with and without damping"/>
          <p:cNvSpPr txBox="1"/>
          <p:nvPr/>
        </p:nvSpPr>
        <p:spPr>
          <a:xfrm>
            <a:off x="2857458" y="451386"/>
            <a:ext cx="6995148" cy="594869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4384" tIns="24384" rIns="24384" bIns="24384" anchor="ctr">
            <a:spAutoFit/>
          </a:bodyPr>
          <a:lstStyle>
            <a:lvl1pPr>
              <a:defRPr sz="36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3D — with and without damping</a:t>
            </a:r>
          </a:p>
        </p:txBody>
      </p:sp>
      <p:pic>
        <p:nvPicPr>
          <p:cNvPr id="125" name="3D_nodrag_30particles.mov" descr="3D_nodrag_30particles.mov"/>
          <p:cNvPicPr>
            <a:picLocks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>
            <a:extLst/>
          </a:blip>
          <a:stretch>
            <a:fillRect/>
          </a:stretch>
        </p:blipFill>
        <p:spPr>
          <a:xfrm>
            <a:off x="1583256" y="2246678"/>
            <a:ext cx="3539301" cy="384407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6" name="3D_withdrag_30particles.mov" descr="3D_withdrag_30particles.mov"/>
          <p:cNvPicPr>
            <a:picLocks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>
            <a:extLst/>
          </a:blip>
          <a:stretch>
            <a:fillRect/>
          </a:stretch>
        </p:blipFill>
        <p:spPr>
          <a:xfrm>
            <a:off x="7542302" y="2270064"/>
            <a:ext cx="3543009" cy="38481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27" name="3D_nodrag_rms.pdf" descr="3D_nodrag_rms.pdf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1078038" y="6423243"/>
            <a:ext cx="4549738" cy="2945665"/>
          </a:xfrm>
          <a:prstGeom prst="rect">
            <a:avLst/>
          </a:prstGeom>
          <a:ln w="3175">
            <a:miter lim="400000"/>
          </a:ln>
        </p:spPr>
      </p:pic>
      <p:sp>
        <p:nvSpPr>
          <p:cNvPr id="128" name="No damping — charges don’t equilibrate"/>
          <p:cNvSpPr txBox="1"/>
          <p:nvPr/>
        </p:nvSpPr>
        <p:spPr>
          <a:xfrm>
            <a:off x="1065082" y="1502029"/>
            <a:ext cx="5047013" cy="369829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4384" tIns="24384" rIns="24384" bIns="24384" anchor="ctr">
            <a:spAutoFit/>
          </a:bodyPr>
          <a:lstStyle>
            <a:lvl1pPr>
              <a:defRPr sz="22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No damping — charges don’t equilibrate</a:t>
            </a:r>
          </a:p>
        </p:txBody>
      </p:sp>
      <p:sp>
        <p:nvSpPr>
          <p:cNvPr id="129" name="With damping — charges end up on surface"/>
          <p:cNvSpPr txBox="1"/>
          <p:nvPr/>
        </p:nvSpPr>
        <p:spPr>
          <a:xfrm>
            <a:off x="6786826" y="1502029"/>
            <a:ext cx="5512771" cy="369829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4384" tIns="24384" rIns="24384" bIns="24384" anchor="ctr">
            <a:spAutoFit/>
          </a:bodyPr>
          <a:lstStyle>
            <a:lvl1pPr>
              <a:defRPr sz="22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With damping — charges end up on surface</a:t>
            </a:r>
          </a:p>
        </p:txBody>
      </p:sp>
      <p:pic>
        <p:nvPicPr>
          <p:cNvPr id="130" name="3D_withdrag_rms.pdf" descr="3D_withdrag_rms.pdf"/>
          <p:cNvPicPr>
            <a:picLocks noChangeAspect="1"/>
          </p:cNvPicPr>
          <p:nvPr/>
        </p:nvPicPr>
        <p:blipFill>
          <a:blip r:embed="rId9">
            <a:extLst/>
          </a:blip>
          <a:stretch>
            <a:fillRect/>
          </a:stretch>
        </p:blipFill>
        <p:spPr>
          <a:xfrm>
            <a:off x="7040506" y="6414544"/>
            <a:ext cx="4527113" cy="2950363"/>
          </a:xfrm>
          <a:prstGeom prst="rect">
            <a:avLst/>
          </a:prstGeom>
          <a:ln w="3175">
            <a:miter lim="400000"/>
          </a:ln>
        </p:spPr>
      </p:pic>
      <p:sp>
        <p:nvSpPr>
          <p:cNvPr id="131" name="Line"/>
          <p:cNvSpPr/>
          <p:nvPr/>
        </p:nvSpPr>
        <p:spPr>
          <a:xfrm flipV="1">
            <a:off x="6436264" y="1483144"/>
            <a:ext cx="1" cy="7759874"/>
          </a:xfrm>
          <a:prstGeom prst="line">
            <a:avLst/>
          </a:prstGeom>
          <a:ln w="25400">
            <a:solidFill>
              <a:srgbClr val="000000">
                <a:alpha val="22200"/>
              </a:srgbClr>
            </a:solidFill>
            <a:miter lim="400000"/>
          </a:ln>
        </p:spPr>
        <p:txBody>
          <a:bodyPr lIns="24384" tIns="24384" rIns="24384" bIns="24384" anchor="ctr"/>
          <a:lstStyle/>
          <a:p>
            <a:pPr>
              <a:defRPr sz="2000"/>
            </a:pPr>
            <a:endParaRPr/>
          </a:p>
        </p:txBody>
      </p:sp>
      <p:pic>
        <p:nvPicPr>
          <p:cNvPr id="132" name="pasted-image.png" descr="pasted-image.png"/>
          <p:cNvPicPr>
            <a:picLocks noChangeAspect="1"/>
          </p:cNvPicPr>
          <p:nvPr/>
        </p:nvPicPr>
        <p:blipFill>
          <a:blip r:embed="rId10">
            <a:extLst/>
          </a:blip>
          <a:stretch>
            <a:fillRect/>
          </a:stretch>
        </p:blipFill>
        <p:spPr>
          <a:xfrm>
            <a:off x="2219504" y="6944527"/>
            <a:ext cx="767888" cy="280935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110000" fill="hold"/>
                                        <p:tgtEl>
                                          <p:spTgt spid="1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3110000" fill="hold"/>
                                        <p:tgtEl>
                                          <p:spTgt spid="1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9" fill="hold" display="0">
                  <p:stCondLst>
                    <p:cond delay="indefinite"/>
                  </p:stCondLst>
                </p:cTn>
                <p:tgtEl>
                  <p:spTgt spid="125"/>
                </p:tgtEl>
              </p:cMediaNode>
            </p:video>
            <p:video>
              <p:cMediaNode vol="100000">
                <p:cTn id="10" fill="hold" display="0">
                  <p:stCondLst>
                    <p:cond delay="indefinite"/>
                  </p:stCondLst>
                </p:cTn>
                <p:tgtEl>
                  <p:spTgt spid="126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2D — with and without damping"/>
          <p:cNvSpPr txBox="1"/>
          <p:nvPr/>
        </p:nvSpPr>
        <p:spPr>
          <a:xfrm>
            <a:off x="2844758" y="451386"/>
            <a:ext cx="6995148" cy="594869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4384" tIns="24384" rIns="24384" bIns="24384" anchor="ctr">
            <a:spAutoFit/>
          </a:bodyPr>
          <a:lstStyle>
            <a:lvl1pPr>
              <a:defRPr sz="36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2D — with and without damping</a:t>
            </a:r>
          </a:p>
        </p:txBody>
      </p:sp>
      <p:sp>
        <p:nvSpPr>
          <p:cNvPr id="135" name="No damping — charges don’t equilibrate"/>
          <p:cNvSpPr txBox="1"/>
          <p:nvPr/>
        </p:nvSpPr>
        <p:spPr>
          <a:xfrm>
            <a:off x="575324" y="1394768"/>
            <a:ext cx="5047012" cy="369828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4384" tIns="24384" rIns="24384" bIns="24384" anchor="ctr">
            <a:spAutoFit/>
          </a:bodyPr>
          <a:lstStyle>
            <a:lvl1pPr>
              <a:defRPr sz="22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No damping — charges don’t equilibrate</a:t>
            </a:r>
          </a:p>
        </p:txBody>
      </p:sp>
      <p:sp>
        <p:nvSpPr>
          <p:cNvPr id="136" name="With damping — 20 particles"/>
          <p:cNvSpPr txBox="1"/>
          <p:nvPr/>
        </p:nvSpPr>
        <p:spPr>
          <a:xfrm>
            <a:off x="611908" y="5580976"/>
            <a:ext cx="3633096" cy="369828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4384" tIns="24384" rIns="24384" bIns="24384" anchor="ctr">
            <a:spAutoFit/>
          </a:bodyPr>
          <a:lstStyle>
            <a:lvl1pPr>
              <a:defRPr sz="22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With damping — 20 particles</a:t>
            </a:r>
          </a:p>
        </p:txBody>
      </p:sp>
      <p:pic>
        <p:nvPicPr>
          <p:cNvPr id="137" name="2D_nodrag_20particles.mov" descr="2D_nodrag_20particles.mov"/>
          <p:cNvPicPr>
            <a:picLocks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1225370" y="2055438"/>
            <a:ext cx="3164158" cy="3164158"/>
          </a:xfrm>
          <a:prstGeom prst="rect">
            <a:avLst/>
          </a:prstGeom>
          <a:ln w="12700">
            <a:miter lim="400000"/>
          </a:ln>
        </p:spPr>
      </p:pic>
      <p:pic>
        <p:nvPicPr>
          <p:cNvPr id="138" name="2D_withdrag_20particles.mov" descr="2D_withdrag_20particles.mov"/>
          <p:cNvPicPr>
            <a:picLocks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>
            <a:extLst/>
          </a:blip>
          <a:stretch>
            <a:fillRect/>
          </a:stretch>
        </p:blipFill>
        <p:spPr>
          <a:xfrm>
            <a:off x="735761" y="6228778"/>
            <a:ext cx="3162301" cy="31623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39" name="2D_withdrag_40particles.mov" descr="2D_withdrag_40particles.mov"/>
          <p:cNvPicPr>
            <a:picLocks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>
            <a:extLst/>
          </a:blip>
          <a:stretch>
            <a:fillRect/>
          </a:stretch>
        </p:blipFill>
        <p:spPr>
          <a:xfrm>
            <a:off x="4895849" y="6239286"/>
            <a:ext cx="3162301" cy="31623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40" name="2D_withdrag_80particles.mov" descr="2D_withdrag_80particles.mov"/>
          <p:cNvPicPr>
            <a:picLocks/>
          </p:cNvPicPr>
          <p:nvPr>
            <a:vide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3">
            <a:extLst/>
          </a:blip>
          <a:stretch>
            <a:fillRect/>
          </a:stretch>
        </p:blipFill>
        <p:spPr>
          <a:xfrm>
            <a:off x="8995194" y="6239286"/>
            <a:ext cx="3162301" cy="3162301"/>
          </a:xfrm>
          <a:prstGeom prst="rect">
            <a:avLst/>
          </a:prstGeom>
          <a:ln w="12700">
            <a:miter lim="400000"/>
          </a:ln>
        </p:spPr>
      </p:pic>
      <p:sp>
        <p:nvSpPr>
          <p:cNvPr id="141" name="With damping — 40 particles"/>
          <p:cNvSpPr txBox="1"/>
          <p:nvPr/>
        </p:nvSpPr>
        <p:spPr>
          <a:xfrm>
            <a:off x="4685852" y="5591873"/>
            <a:ext cx="3633096" cy="369829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4384" tIns="24384" rIns="24384" bIns="24384" anchor="ctr">
            <a:spAutoFit/>
          </a:bodyPr>
          <a:lstStyle>
            <a:lvl1pPr>
              <a:defRPr sz="22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With damping — 40 particles</a:t>
            </a:r>
          </a:p>
        </p:txBody>
      </p:sp>
      <p:sp>
        <p:nvSpPr>
          <p:cNvPr id="142" name="With damping — 80 particles"/>
          <p:cNvSpPr txBox="1"/>
          <p:nvPr/>
        </p:nvSpPr>
        <p:spPr>
          <a:xfrm>
            <a:off x="8759796" y="5604573"/>
            <a:ext cx="3633096" cy="369829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4384" tIns="24384" rIns="24384" bIns="24384" anchor="ctr">
            <a:spAutoFit/>
          </a:bodyPr>
          <a:lstStyle>
            <a:lvl1pPr>
              <a:defRPr sz="22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With damping — 80 particles</a:t>
            </a:r>
          </a:p>
        </p:txBody>
      </p:sp>
      <p:sp>
        <p:nvSpPr>
          <p:cNvPr id="143" name="With damping, they self-organize into beautiful patterns! But weren’t they supposed to end up on the boundary?"/>
          <p:cNvSpPr txBox="1"/>
          <p:nvPr/>
        </p:nvSpPr>
        <p:spPr>
          <a:xfrm>
            <a:off x="6665977" y="3674493"/>
            <a:ext cx="5047013" cy="1030228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4384" tIns="24384" rIns="24384" bIns="24384" anchor="ctr">
            <a:spAutoFit/>
          </a:bodyPr>
          <a:lstStyle>
            <a:lvl1pPr algn="l">
              <a:defRPr sz="22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With damping, they self-organize into beautiful patterns! But weren’t they supposed to end up on the boundary?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400000" fill="hold"/>
                                        <p:tgtEl>
                                          <p:spTgt spid="1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3400000" fill="hold"/>
                                        <p:tgtEl>
                                          <p:spTgt spid="1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3400000" fill="hold"/>
                                        <p:tgtEl>
                                          <p:spTgt spid="1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3400000" fill="hold"/>
                                        <p:tgtEl>
                                          <p:spTgt spid="14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13" fill="hold" display="0">
                  <p:stCondLst>
                    <p:cond delay="indefinite"/>
                  </p:stCondLst>
                </p:cTn>
                <p:tgtEl>
                  <p:spTgt spid="139"/>
                </p:tgtEl>
              </p:cMediaNode>
            </p:video>
            <p:video>
              <p:cMediaNode vol="100000">
                <p:cTn id="14" fill="hold" display="0">
                  <p:stCondLst>
                    <p:cond delay="indefinite"/>
                  </p:stCondLst>
                </p:cTn>
                <p:tgtEl>
                  <p:spTgt spid="140"/>
                </p:tgtEl>
              </p:cMediaNode>
            </p:video>
            <p:video>
              <p:cMediaNode vol="100000">
                <p:cTn id="15" fill="hold" display="0">
                  <p:stCondLst>
                    <p:cond delay="indefinite"/>
                  </p:stCondLst>
                </p:cTn>
                <p:tgtEl>
                  <p:spTgt spid="138"/>
                </p:tgtEl>
              </p:cMediaNode>
            </p:video>
            <p:video>
              <p:cMediaNode vol="100000">
                <p:cTn id="16" fill="hold" display="0">
                  <p:stCondLst>
                    <p:cond delay="indefinite"/>
                  </p:stCondLst>
                </p:cTn>
                <p:tgtEl>
                  <p:spTgt spid="137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2D — 1/r^2 vs 1/r (with damping)"/>
          <p:cNvSpPr txBox="1"/>
          <p:nvPr/>
        </p:nvSpPr>
        <p:spPr>
          <a:xfrm>
            <a:off x="2773767" y="451386"/>
            <a:ext cx="7137130" cy="594869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4384" tIns="24384" rIns="24384" bIns="24384" anchor="ctr">
            <a:spAutoFit/>
          </a:bodyPr>
          <a:lstStyle>
            <a:lvl1pPr>
              <a:defRPr sz="36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2D — 1/r^2 vs 1/r (with damping)</a:t>
            </a:r>
          </a:p>
        </p:txBody>
      </p:sp>
      <p:pic>
        <p:nvPicPr>
          <p:cNvPr id="146" name="2D_withdrag_40particles.mov" descr="2D_withdrag_40particles.mov"/>
          <p:cNvPicPr>
            <a:picLocks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>
            <a:extLst/>
          </a:blip>
          <a:stretch>
            <a:fillRect/>
          </a:stretch>
        </p:blipFill>
        <p:spPr>
          <a:xfrm>
            <a:off x="1688590" y="2294326"/>
            <a:ext cx="3490944" cy="3490944"/>
          </a:xfrm>
          <a:prstGeom prst="rect">
            <a:avLst/>
          </a:prstGeom>
          <a:ln w="12700">
            <a:miter lim="400000"/>
          </a:ln>
        </p:spPr>
      </p:pic>
      <p:pic>
        <p:nvPicPr>
          <p:cNvPr id="147" name="2D_withdrag_40particles_1byr.mov" descr="2D_withdrag_40particles_1byr.mov"/>
          <p:cNvPicPr>
            <a:picLocks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>
            <a:extLst/>
          </a:blip>
          <a:stretch>
            <a:fillRect/>
          </a:stretch>
        </p:blipFill>
        <p:spPr>
          <a:xfrm>
            <a:off x="7384181" y="2294326"/>
            <a:ext cx="3490943" cy="3490944"/>
          </a:xfrm>
          <a:prstGeom prst="rect">
            <a:avLst/>
          </a:prstGeom>
          <a:ln w="12700">
            <a:miter lim="400000"/>
          </a:ln>
        </p:spPr>
      </p:pic>
      <p:sp>
        <p:nvSpPr>
          <p:cNvPr id="148" name="1/r^2"/>
          <p:cNvSpPr txBox="1"/>
          <p:nvPr/>
        </p:nvSpPr>
        <p:spPr>
          <a:xfrm>
            <a:off x="3058239" y="1597249"/>
            <a:ext cx="751647" cy="369829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4384" tIns="24384" rIns="24384" bIns="24384" anchor="ctr">
            <a:spAutoFit/>
          </a:bodyPr>
          <a:lstStyle>
            <a:lvl1pPr>
              <a:defRPr sz="22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1/r^2 </a:t>
            </a:r>
          </a:p>
        </p:txBody>
      </p:sp>
      <p:sp>
        <p:nvSpPr>
          <p:cNvPr id="149" name="1/r"/>
          <p:cNvSpPr txBox="1"/>
          <p:nvPr/>
        </p:nvSpPr>
        <p:spPr>
          <a:xfrm>
            <a:off x="8897076" y="1597249"/>
            <a:ext cx="465153" cy="369829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4384" tIns="24384" rIns="24384" bIns="24384" anchor="ctr">
            <a:spAutoFit/>
          </a:bodyPr>
          <a:lstStyle>
            <a:lvl1pPr>
              <a:defRPr sz="22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1/r </a:t>
            </a:r>
          </a:p>
        </p:txBody>
      </p:sp>
      <p:sp>
        <p:nvSpPr>
          <p:cNvPr id="150" name="This is how charges distribute on a circular capacitor plate, which is a 2D surface embedded in 3+1 dimensions."/>
          <p:cNvSpPr txBox="1"/>
          <p:nvPr/>
        </p:nvSpPr>
        <p:spPr>
          <a:xfrm>
            <a:off x="899995" y="6228915"/>
            <a:ext cx="5352026" cy="1030229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4384" tIns="24384" rIns="24384" bIns="24384" anchor="ctr">
            <a:spAutoFit/>
          </a:bodyPr>
          <a:lstStyle>
            <a:lvl1pPr algn="l">
              <a:defRPr sz="22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This is how charges distribute on a circular capacitor plate, which is a 2D surface embedded in 3+1 dimensions.</a:t>
            </a:r>
          </a:p>
        </p:txBody>
      </p:sp>
      <p:sp>
        <p:nvSpPr>
          <p:cNvPr id="151" name="This is how charges will distribute in 2+1 dimensions. Thus a “flatlander” will also learn that free charges end up on the boundary."/>
          <p:cNvSpPr txBox="1"/>
          <p:nvPr/>
        </p:nvSpPr>
        <p:spPr>
          <a:xfrm>
            <a:off x="6810288" y="6228915"/>
            <a:ext cx="5660779" cy="1030229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4384" tIns="24384" rIns="24384" bIns="24384" anchor="ctr">
            <a:spAutoFit/>
          </a:bodyPr>
          <a:lstStyle>
            <a:lvl1pPr algn="l">
              <a:defRPr sz="22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This is how charges will distribute in 2+1 dimensions. Thus a “flatlander” will also learn that free charges end up on the boundary.</a:t>
            </a:r>
          </a:p>
        </p:txBody>
      </p:sp>
      <p:sp>
        <p:nvSpPr>
          <p:cNvPr id="152" name="More on the electrodynamics in a “Flatland” (2+1 spacetime dimensions):…"/>
          <p:cNvSpPr txBox="1"/>
          <p:nvPr/>
        </p:nvSpPr>
        <p:spPr>
          <a:xfrm>
            <a:off x="904308" y="7790536"/>
            <a:ext cx="9452988" cy="1157228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4384" tIns="24384" rIns="24384" bIns="24384" anchor="ctr">
            <a:spAutoFit/>
          </a:bodyPr>
          <a:lstStyle/>
          <a:p>
            <a:pPr algn="l">
              <a:defRPr sz="2200">
                <a:latin typeface="Arial"/>
                <a:ea typeface="Arial"/>
                <a:cs typeface="Arial"/>
                <a:sym typeface="Arial"/>
              </a:defRPr>
            </a:pPr>
            <a:r>
              <a:t>More on the electrodynamics in a “Flatland” (2+1 spacetime dimensions):</a:t>
            </a:r>
          </a:p>
          <a:p>
            <a:pPr algn="l">
              <a:defRPr sz="900">
                <a:latin typeface="Arial"/>
                <a:ea typeface="Arial"/>
                <a:cs typeface="Arial"/>
                <a:sym typeface="Arial"/>
              </a:defRPr>
            </a:pPr>
            <a:endParaRPr/>
          </a:p>
          <a:p>
            <a:pPr marL="388055" indent="-388055" algn="l">
              <a:buSzPct val="100000"/>
              <a:buAutoNum type="romanLcParenBoth"/>
              <a:defRPr sz="2200">
                <a:latin typeface="Arial"/>
                <a:ea typeface="Arial"/>
                <a:cs typeface="Arial"/>
                <a:sym typeface="Arial"/>
              </a:defRPr>
            </a:pPr>
            <a:r>
              <a:rPr u="sng">
                <a:solidFill>
                  <a:srgbClr val="0433FF"/>
                </a:solidFill>
                <a:hlinkClick r:id="rId8"/>
              </a:rPr>
              <a:t>Maxwell's equations of Electromagnetism in 2+1 spacetime dimensions</a:t>
            </a:r>
          </a:p>
          <a:p>
            <a:pPr marL="388055" indent="-388055" algn="l">
              <a:buSzPct val="100000"/>
              <a:buAutoNum type="romanLcParenBoth"/>
              <a:defRPr sz="2200">
                <a:solidFill>
                  <a:srgbClr val="0433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u="sng">
                <a:hlinkClick r:id="rId9"/>
              </a:rPr>
              <a:t>Can light exist in 2+1 or 1+1 spacetime dimensions?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400000" fill="hold"/>
                                        <p:tgtEl>
                                          <p:spTgt spid="14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3400000" fill="hold"/>
                                        <p:tgtEl>
                                          <p:spTgt spid="14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9" fill="hold" display="0">
                  <p:stCondLst>
                    <p:cond delay="indefinite"/>
                  </p:stCondLst>
                </p:cTn>
                <p:tgtEl>
                  <p:spTgt spid="147"/>
                </p:tgtEl>
              </p:cMediaNode>
            </p:video>
            <p:video>
              <p:cMediaNode vol="100000">
                <p:cTn id="10" fill="hold" display="0">
                  <p:stCondLst>
                    <p:cond delay="indefinite"/>
                  </p:stCondLst>
                </p:cTn>
                <p:tgtEl>
                  <p:spTgt spid="146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2D — 1/r^2 — initial state matters"/>
          <p:cNvSpPr txBox="1"/>
          <p:nvPr/>
        </p:nvSpPr>
        <p:spPr>
          <a:xfrm>
            <a:off x="2684359" y="451386"/>
            <a:ext cx="7315947" cy="594869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4384" tIns="24384" rIns="24384" bIns="24384" anchor="ctr">
            <a:spAutoFit/>
          </a:bodyPr>
          <a:lstStyle>
            <a:lvl1pPr>
              <a:defRPr sz="36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2D — 1/r^2 — initial state matters</a:t>
            </a:r>
          </a:p>
        </p:txBody>
      </p:sp>
      <p:sp>
        <p:nvSpPr>
          <p:cNvPr id="155" name="1st run"/>
          <p:cNvSpPr txBox="1"/>
          <p:nvPr/>
        </p:nvSpPr>
        <p:spPr>
          <a:xfrm>
            <a:off x="2937434" y="1597249"/>
            <a:ext cx="993257" cy="369829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4384" tIns="24384" rIns="24384" bIns="24384" anchor="ctr">
            <a:spAutoFit/>
          </a:bodyPr>
          <a:lstStyle>
            <a:lvl1pPr>
              <a:defRPr sz="22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1st run </a:t>
            </a:r>
          </a:p>
        </p:txBody>
      </p:sp>
      <p:sp>
        <p:nvSpPr>
          <p:cNvPr id="156" name="2nd run"/>
          <p:cNvSpPr txBox="1"/>
          <p:nvPr/>
        </p:nvSpPr>
        <p:spPr>
          <a:xfrm>
            <a:off x="8586298" y="1597249"/>
            <a:ext cx="1086709" cy="369829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4384" tIns="24384" rIns="24384" bIns="24384" anchor="ctr">
            <a:spAutoFit/>
          </a:bodyPr>
          <a:lstStyle>
            <a:lvl1pPr>
              <a:defRPr sz="22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2nd run </a:t>
            </a:r>
          </a:p>
        </p:txBody>
      </p:sp>
      <p:sp>
        <p:nvSpPr>
          <p:cNvPr id="157" name="The charges are released from random locations within a square with zero initial speed"/>
          <p:cNvSpPr txBox="1"/>
          <p:nvPr/>
        </p:nvSpPr>
        <p:spPr>
          <a:xfrm>
            <a:off x="899995" y="6559115"/>
            <a:ext cx="11204809" cy="369829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4384" tIns="24384" rIns="24384" bIns="24384" anchor="ctr">
            <a:spAutoFit/>
          </a:bodyPr>
          <a:lstStyle>
            <a:lvl1pPr algn="l">
              <a:defRPr sz="22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The charges are released from random locations within a square with zero initial speed</a:t>
            </a:r>
          </a:p>
        </p:txBody>
      </p:sp>
      <p:pic>
        <p:nvPicPr>
          <p:cNvPr id="158" name="2D_withdrag_20particles2.mov" descr="2D_withdrag_20particles2.mov"/>
          <p:cNvPicPr>
            <a:picLocks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>
            <a:extLst/>
          </a:blip>
          <a:stretch>
            <a:fillRect/>
          </a:stretch>
        </p:blipFill>
        <p:spPr>
          <a:xfrm>
            <a:off x="7378700" y="2298700"/>
            <a:ext cx="3492500" cy="34925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59" name="2D_withdrag_20particles.mov" descr="2D_withdrag_20particles.mov"/>
          <p:cNvPicPr>
            <a:picLocks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>
            <a:extLst/>
          </a:blip>
          <a:stretch>
            <a:fillRect/>
          </a:stretch>
        </p:blipFill>
        <p:spPr>
          <a:xfrm>
            <a:off x="1689100" y="2298700"/>
            <a:ext cx="3492500" cy="34925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400000" fill="hold"/>
                                        <p:tgtEl>
                                          <p:spTgt spid="15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3400000" fill="hold"/>
                                        <p:tgtEl>
                                          <p:spTgt spid="15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9" fill="hold" display="0">
                  <p:stCondLst>
                    <p:cond delay="indefinite"/>
                  </p:stCondLst>
                </p:cTn>
                <p:tgtEl>
                  <p:spTgt spid="159"/>
                </p:tgtEl>
              </p:cMediaNode>
            </p:video>
            <p:video>
              <p:cMediaNode vol="100000">
                <p:cTn id="10" fill="hold" display="0">
                  <p:stCondLst>
                    <p:cond delay="indefinite"/>
                  </p:stCondLst>
                </p:cTn>
                <p:tgtEl>
                  <p:spTgt spid="158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Food for thought"/>
          <p:cNvSpPr txBox="1"/>
          <p:nvPr/>
        </p:nvSpPr>
        <p:spPr>
          <a:xfrm>
            <a:off x="4470854" y="451386"/>
            <a:ext cx="3742956" cy="594869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4384" tIns="24384" rIns="24384" bIns="24384" anchor="ctr">
            <a:spAutoFit/>
          </a:bodyPr>
          <a:lstStyle>
            <a:lvl1pPr>
              <a:defRPr sz="36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Food for thought</a:t>
            </a:r>
          </a:p>
        </p:txBody>
      </p:sp>
      <p:sp>
        <p:nvSpPr>
          <p:cNvPr id="162" name="Its fascinating to see the charges spontaneously reaching such equilibrium configurations!"/>
          <p:cNvSpPr txBox="1"/>
          <p:nvPr/>
        </p:nvSpPr>
        <p:spPr>
          <a:xfrm>
            <a:off x="919205" y="1386771"/>
            <a:ext cx="11166391" cy="369828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4384" tIns="24384" rIns="24384" bIns="24384" anchor="ctr">
            <a:spAutoFit/>
          </a:bodyPr>
          <a:lstStyle>
            <a:lvl1pPr>
              <a:defRPr sz="22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Its fascinating to see the charges spontaneously reaching such equilibrium configurations!</a:t>
            </a:r>
          </a:p>
        </p:txBody>
      </p:sp>
      <p:pic>
        <p:nvPicPr>
          <p:cNvPr id="163" name="2D_withdrag_20particles.mov" descr="2D_withdrag_20particles.mov"/>
          <p:cNvPicPr>
            <a:picLocks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>
            <a:extLst/>
          </a:blip>
          <a:stretch>
            <a:fillRect/>
          </a:stretch>
        </p:blipFill>
        <p:spPr>
          <a:xfrm>
            <a:off x="841434" y="2097115"/>
            <a:ext cx="3169820" cy="3169819"/>
          </a:xfrm>
          <a:prstGeom prst="rect">
            <a:avLst/>
          </a:prstGeom>
          <a:ln w="12700">
            <a:miter lim="400000"/>
          </a:ln>
        </p:spPr>
      </p:pic>
      <p:pic>
        <p:nvPicPr>
          <p:cNvPr id="164" name="2D_withdrag_40particles.mov" descr="2D_withdrag_40particles.mov"/>
          <p:cNvPicPr>
            <a:picLocks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>
            <a:extLst/>
          </a:blip>
          <a:stretch>
            <a:fillRect/>
          </a:stretch>
        </p:blipFill>
        <p:spPr>
          <a:xfrm>
            <a:off x="4890937" y="2097115"/>
            <a:ext cx="3175001" cy="3175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65" name="2D_withdrag_80particles.mov" descr="2D_withdrag_80particles.mov"/>
          <p:cNvPicPr>
            <a:picLocks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8945622" y="2094524"/>
            <a:ext cx="3175001" cy="3175001"/>
          </a:xfrm>
          <a:prstGeom prst="rect">
            <a:avLst/>
          </a:prstGeom>
          <a:ln w="12700">
            <a:miter lim="400000"/>
          </a:ln>
        </p:spPr>
      </p:pic>
      <p:sp>
        <p:nvSpPr>
          <p:cNvPr id="166" name="Further reading:…"/>
          <p:cNvSpPr txBox="1"/>
          <p:nvPr/>
        </p:nvSpPr>
        <p:spPr>
          <a:xfrm>
            <a:off x="884200" y="8095793"/>
            <a:ext cx="11872299" cy="827028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4384" tIns="24384" rIns="24384" bIns="24384" anchor="ctr">
            <a:spAutoFit/>
          </a:bodyPr>
          <a:lstStyle/>
          <a:p>
            <a:pPr algn="l">
              <a:defRPr sz="2200">
                <a:latin typeface="Arial"/>
                <a:ea typeface="Arial"/>
                <a:cs typeface="Arial"/>
                <a:sym typeface="Arial"/>
              </a:defRPr>
            </a:pPr>
            <a:r>
              <a:t>Further reading:</a:t>
            </a:r>
          </a:p>
          <a:p>
            <a:pPr algn="l">
              <a:defRPr sz="900">
                <a:latin typeface="Arial"/>
                <a:ea typeface="Arial"/>
                <a:cs typeface="Arial"/>
                <a:sym typeface="Arial"/>
              </a:defRPr>
            </a:pPr>
            <a:endParaRPr/>
          </a:p>
          <a:p>
            <a:pPr algn="l">
              <a:defRPr sz="2200">
                <a:latin typeface="Arial"/>
                <a:ea typeface="Arial"/>
                <a:cs typeface="Arial"/>
                <a:sym typeface="Arial"/>
              </a:defRPr>
            </a:pPr>
            <a:r>
              <a:t>(i) </a:t>
            </a:r>
            <a:r>
              <a:rPr u="sng">
                <a:solidFill>
                  <a:srgbClr val="0433FF"/>
                </a:solidFill>
                <a:hlinkClick r:id="rId11"/>
              </a:rPr>
              <a:t>Fun with electrostatics</a:t>
            </a:r>
            <a:r>
              <a:t>, (ii)</a:t>
            </a:r>
            <a:r>
              <a:rPr>
                <a:solidFill>
                  <a:srgbClr val="0433FF"/>
                </a:solidFill>
              </a:rPr>
              <a:t> </a:t>
            </a:r>
            <a:r>
              <a:rPr u="sng">
                <a:solidFill>
                  <a:srgbClr val="0433FF"/>
                </a:solidFill>
                <a:hlinkClick r:id="rId12"/>
              </a:rPr>
              <a:t>The charged conducting disk</a:t>
            </a:r>
            <a:r>
              <a:t>, (iii) </a:t>
            </a:r>
            <a:r>
              <a:rPr u="sng">
                <a:solidFill>
                  <a:srgbClr val="0433FF"/>
                </a:solidFill>
                <a:hlinkClick r:id="rId13"/>
              </a:rPr>
              <a:t>Am. J. Phys. 65 (2), 155 (1997)</a:t>
            </a:r>
          </a:p>
        </p:txBody>
      </p:sp>
      <p:sp>
        <p:nvSpPr>
          <p:cNvPr id="167" name="Questions to ponder:…"/>
          <p:cNvSpPr txBox="1"/>
          <p:nvPr/>
        </p:nvSpPr>
        <p:spPr>
          <a:xfrm>
            <a:off x="868879" y="5607449"/>
            <a:ext cx="9887399" cy="2147829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4384" tIns="24384" rIns="24384" bIns="24384" anchor="ctr">
            <a:spAutoFit/>
          </a:bodyPr>
          <a:lstStyle/>
          <a:p>
            <a:pPr algn="l">
              <a:defRPr sz="2200">
                <a:latin typeface="Arial"/>
                <a:ea typeface="Arial"/>
                <a:cs typeface="Arial"/>
                <a:sym typeface="Arial"/>
              </a:defRPr>
            </a:pPr>
            <a:r>
              <a:t>Questions to ponder:</a:t>
            </a:r>
          </a:p>
          <a:p>
            <a:pPr algn="l">
              <a:defRPr sz="900">
                <a:latin typeface="Arial"/>
                <a:ea typeface="Arial"/>
                <a:cs typeface="Arial"/>
                <a:sym typeface="Arial"/>
              </a:defRPr>
            </a:pPr>
            <a:endParaRPr/>
          </a:p>
          <a:p>
            <a:pPr algn="l">
              <a:defRPr sz="2200">
                <a:latin typeface="Arial"/>
                <a:ea typeface="Arial"/>
                <a:cs typeface="Arial"/>
                <a:sym typeface="Arial"/>
              </a:defRPr>
            </a:pPr>
            <a:r>
              <a:t>(i) How does the number of particles decide the final charge configuration?</a:t>
            </a:r>
          </a:p>
          <a:p>
            <a:pPr algn="l">
              <a:defRPr sz="2200">
                <a:latin typeface="Arial"/>
                <a:ea typeface="Arial"/>
                <a:cs typeface="Arial"/>
                <a:sym typeface="Arial"/>
              </a:defRPr>
            </a:pPr>
            <a:r>
              <a:t>(ii) How does the initial state of the particles decide the final configuration?</a:t>
            </a:r>
          </a:p>
          <a:p>
            <a:pPr algn="l">
              <a:defRPr sz="2200">
                <a:latin typeface="Arial"/>
                <a:ea typeface="Arial"/>
                <a:cs typeface="Arial"/>
                <a:sym typeface="Arial"/>
              </a:defRPr>
            </a:pPr>
            <a:r>
              <a:t>(iii) Does the final distribution depend on the damping?</a:t>
            </a:r>
          </a:p>
          <a:p>
            <a:pPr algn="l">
              <a:defRPr sz="2200">
                <a:latin typeface="Arial"/>
                <a:ea typeface="Arial"/>
                <a:cs typeface="Arial"/>
                <a:sym typeface="Arial"/>
              </a:defRPr>
            </a:pPr>
            <a:r>
              <a:t>(iv) Does it matter how big the circle is?</a:t>
            </a:r>
          </a:p>
          <a:p>
            <a:pPr algn="l">
              <a:defRPr sz="2200">
                <a:latin typeface="Arial"/>
                <a:ea typeface="Arial"/>
                <a:cs typeface="Arial"/>
                <a:sym typeface="Arial"/>
              </a:defRPr>
            </a:pPr>
            <a:r>
              <a:t>(v) How would the result change if we had a different shape, instead of a circle?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400000" fill="hold"/>
                                        <p:tgtEl>
                                          <p:spTgt spid="16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3400000" fill="hold"/>
                                        <p:tgtEl>
                                          <p:spTgt spid="16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3400000" fill="hold"/>
                                        <p:tgtEl>
                                          <p:spTgt spid="16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11" fill="hold" display="0">
                  <p:stCondLst>
                    <p:cond delay="indefinite"/>
                  </p:stCondLst>
                </p:cTn>
                <p:tgtEl>
                  <p:spTgt spid="165"/>
                </p:tgtEl>
              </p:cMediaNode>
            </p:video>
            <p:video>
              <p:cMediaNode vol="100000">
                <p:cTn id="12" fill="hold" display="0">
                  <p:stCondLst>
                    <p:cond delay="indefinite"/>
                  </p:stCondLst>
                </p:cTn>
                <p:tgtEl>
                  <p:spTgt spid="163"/>
                </p:tgtEl>
              </p:cMediaNode>
            </p:video>
            <p:video>
              <p:cMediaNode vol="100000">
                <p:cTn id="13" fill="hold" display="0">
                  <p:stCondLst>
                    <p:cond delay="indefinite"/>
                  </p:stCondLst>
                </p:cTn>
                <p:tgtEl>
                  <p:spTgt spid="164"/>
                </p:tgtEl>
              </p:cMediaNode>
            </p:vide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3175" cap="flat">
          <a:noFill/>
          <a:miter lim="400000"/>
        </a:ln>
        <a:effectLst>
          <a:outerShdw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24384" tIns="24384" rIns="24384" bIns="24384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175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24384" tIns="24384" rIns="24384" bIns="24384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3175" cap="flat">
          <a:noFill/>
          <a:miter lim="400000"/>
        </a:ln>
        <a:effectLst>
          <a:outerShdw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24384" tIns="24384" rIns="24384" bIns="24384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175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24384" tIns="24384" rIns="24384" bIns="24384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495</Words>
  <Application>Microsoft Macintosh PowerPoint</Application>
  <PresentationFormat>Custom</PresentationFormat>
  <Paragraphs>45</Paragraphs>
  <Slides>6</Slides>
  <Notes>0</Notes>
  <HiddenSlides>0</HiddenSlides>
  <MMClips>13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Helvetica</vt:lpstr>
      <vt:lpstr>Helvetica Light</vt:lpstr>
      <vt:lpstr>Helvetica Neue</vt:lpstr>
      <vt:lpstr>White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15.0036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Shovan Dutta</cp:lastModifiedBy>
  <cp:revision>1</cp:revision>
  <dcterms:modified xsi:type="dcterms:W3CDTF">2017-07-23T04:59:10Z</dcterms:modified>
</cp:coreProperties>
</file>